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sldIdLst>
    <p:sldId id="256" r:id="rId2"/>
    <p:sldId id="257" r:id="rId3"/>
    <p:sldId id="258" r:id="rId4"/>
    <p:sldId id="264" r:id="rId5"/>
    <p:sldId id="265" r:id="rId6"/>
    <p:sldId id="270" r:id="rId7"/>
    <p:sldId id="260" r:id="rId8"/>
    <p:sldId id="268" r:id="rId9"/>
    <p:sldId id="269" r:id="rId10"/>
    <p:sldId id="272" r:id="rId11"/>
    <p:sldId id="273" r:id="rId12"/>
    <p:sldId id="262" r:id="rId13"/>
    <p:sldId id="259" r:id="rId14"/>
    <p:sldId id="263" r:id="rId15"/>
    <p:sldId id="267" r:id="rId16"/>
    <p:sldId id="271" r:id="rId17"/>
    <p:sldId id="26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92FB86F-D8EF-4348-AE2A-EFC23CAE9D2E}">
          <p14:sldIdLst>
            <p14:sldId id="256"/>
            <p14:sldId id="257"/>
            <p14:sldId id="258"/>
            <p14:sldId id="264"/>
            <p14:sldId id="265"/>
            <p14:sldId id="270"/>
            <p14:sldId id="260"/>
            <p14:sldId id="268"/>
            <p14:sldId id="269"/>
            <p14:sldId id="272"/>
            <p14:sldId id="273"/>
            <p14:sldId id="262"/>
            <p14:sldId id="259"/>
            <p14:sldId id="263"/>
            <p14:sldId id="267"/>
            <p14:sldId id="271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4B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90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11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5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87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5551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38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34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864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38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6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09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37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31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95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3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22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45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78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C2894-F18A-4999-BFE2-5BBA9F09195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471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www.sfml-dev.org/" TargetMode="External"/><Relationship Id="rId7" Type="http://schemas.openxmlformats.org/officeDocument/2006/relationships/image" Target="../media/image10.png"/><Relationship Id="rId2" Type="http://schemas.openxmlformats.org/officeDocument/2006/relationships/hyperlink" Target="https://www.libsdl.org/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hyperlink" Target="https://gitlab.com/gateware-development/gateware/-/releases" TargetMode="External"/><Relationship Id="rId9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lab.com/gateware-development/gtemplates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cmake.org/" TargetMode="Externa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32D7A-BFC8-457A-BCD5-7CA5AAA32E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graphics hardware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9C9CD-A1FC-4A1E-87B0-ADDBA4B43D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DEV4 day1</a:t>
            </a:r>
          </a:p>
        </p:txBody>
      </p:sp>
    </p:spTree>
    <p:extLst>
      <p:ext uri="{BB962C8B-B14F-4D97-AF65-F5344CB8AC3E}">
        <p14:creationId xmlns:p14="http://schemas.microsoft.com/office/powerpoint/2010/main" val="1559112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9846-B6EF-4A30-B0D6-8E44D96A2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submission: </a:t>
            </a:r>
            <a:r>
              <a:rPr lang="en-US" dirty="0">
                <a:solidFill>
                  <a:srgbClr val="FF0000"/>
                </a:solidFill>
              </a:rPr>
              <a:t>VULKAN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2159D-EAC5-4CE0-AD52-7E29D8E83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6034"/>
            <a:ext cx="9905999" cy="4494508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Objects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VkBuffer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dirty="0" err="1">
                <a:solidFill>
                  <a:schemeClr val="tx2"/>
                </a:solidFill>
              </a:rPr>
              <a:t>VkDeviceMemory</a:t>
            </a:r>
            <a:endParaRPr lang="en-US" dirty="0">
              <a:solidFill>
                <a:schemeClr val="tx2"/>
              </a:solidFill>
            </a:endParaRPr>
          </a:p>
          <a:p>
            <a:pPr lvl="1"/>
            <a:r>
              <a:rPr lang="en-US" dirty="0"/>
              <a:t>Creation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GvkHelper</a:t>
            </a:r>
            <a:r>
              <a:rPr lang="en-US" dirty="0">
                <a:solidFill>
                  <a:schemeClr val="tx2"/>
                </a:solidFill>
              </a:rPr>
              <a:t>::</a:t>
            </a:r>
            <a:r>
              <a:rPr lang="en-US" dirty="0" err="1">
                <a:solidFill>
                  <a:schemeClr val="tx2"/>
                </a:solidFill>
              </a:rPr>
              <a:t>create_buffer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GvkHelper</a:t>
            </a:r>
            <a:r>
              <a:rPr lang="en-US" dirty="0">
                <a:solidFill>
                  <a:schemeClr val="tx2"/>
                </a:solidFill>
              </a:rPr>
              <a:t>::</a:t>
            </a:r>
            <a:r>
              <a:rPr lang="en-US" dirty="0" err="1">
                <a:solidFill>
                  <a:schemeClr val="tx2"/>
                </a:solidFill>
              </a:rPr>
              <a:t>write_to_buffer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1"/>
            <a:r>
              <a:rPr lang="en-US" dirty="0"/>
              <a:t>Pipeline Descriptors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VkPipelineInputAssemblyStateCreateInfo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dirty="0" err="1">
                <a:solidFill>
                  <a:schemeClr val="tx2"/>
                </a:solidFill>
              </a:rPr>
              <a:t>VkVertexInputBindingDescription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dirty="0" err="1">
                <a:solidFill>
                  <a:schemeClr val="tx2"/>
                </a:solidFill>
              </a:rPr>
              <a:t>VkPipelineVertexInputStateCreateInfo</a:t>
            </a:r>
            <a:endParaRPr lang="en-US" dirty="0">
              <a:solidFill>
                <a:schemeClr val="tx2"/>
              </a:solidFill>
            </a:endParaRPr>
          </a:p>
          <a:p>
            <a:pPr lvl="1"/>
            <a:r>
              <a:rPr lang="en-US" dirty="0"/>
              <a:t>Binding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vkCmdBindVertexBuffers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vkCmdBindIndexBuffer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1"/>
            <a:r>
              <a:rPr lang="en-US" dirty="0"/>
              <a:t>Clean-up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vkDestroyBuffer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vkFreememory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236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9846-B6EF-4A30-B0D6-8E44D96A2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submission: </a:t>
            </a:r>
            <a:r>
              <a:rPr lang="en-US" dirty="0">
                <a:solidFill>
                  <a:srgbClr val="00B0F0"/>
                </a:solidFill>
              </a:rPr>
              <a:t>DIRECT3D11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2159D-EAC5-4CE0-AD52-7E29D8E83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08509"/>
            <a:ext cx="9905999" cy="357235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Objects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ID3D11Buffer*, ID3D11InputLayout*</a:t>
            </a:r>
          </a:p>
          <a:p>
            <a:pPr lvl="1"/>
            <a:r>
              <a:rPr lang="en-US" dirty="0"/>
              <a:t>Creation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CreateBuffer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CreateInputLayout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1"/>
            <a:r>
              <a:rPr lang="en-US" dirty="0"/>
              <a:t>Setting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IASetVertexBuffers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IASetInputLayout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IASetIndexBuffer</a:t>
            </a:r>
            <a:r>
              <a:rPr lang="en-US" dirty="0">
                <a:solidFill>
                  <a:schemeClr val="tx2"/>
                </a:solidFill>
              </a:rPr>
              <a:t>(…) </a:t>
            </a:r>
          </a:p>
          <a:p>
            <a:pPr lvl="1"/>
            <a:r>
              <a:rPr lang="en-US" dirty="0"/>
              <a:t>Clean-up Functions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Release(…)</a:t>
            </a:r>
          </a:p>
        </p:txBody>
      </p:sp>
    </p:spTree>
    <p:extLst>
      <p:ext uri="{BB962C8B-B14F-4D97-AF65-F5344CB8AC3E}">
        <p14:creationId xmlns:p14="http://schemas.microsoft.com/office/powerpoint/2010/main" val="753770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5CE5A-D45A-4300-945B-E407D063B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rule of three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5897395-80D0-42D7-B01D-E0E269DE22FF}"/>
              </a:ext>
            </a:extLst>
          </p:cNvPr>
          <p:cNvSpPr/>
          <p:nvPr/>
        </p:nvSpPr>
        <p:spPr>
          <a:xfrm>
            <a:off x="922150" y="2447424"/>
            <a:ext cx="2595966" cy="2742782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/>
              <a:t>C/C++ VERTEX STRUCTURE</a:t>
            </a:r>
            <a:endParaRPr lang="en-US" sz="3600" dirty="0"/>
          </a:p>
        </p:txBody>
      </p:sp>
      <p:sp>
        <p:nvSpPr>
          <p:cNvPr id="4" name="Equals 3">
            <a:extLst>
              <a:ext uri="{FF2B5EF4-FFF2-40B4-BE49-F238E27FC236}">
                <a16:creationId xmlns:a16="http://schemas.microsoft.com/office/drawing/2014/main" id="{82079CBF-D6CC-4EE1-A0AE-49BE91B30842}"/>
              </a:ext>
            </a:extLst>
          </p:cNvPr>
          <p:cNvSpPr/>
          <p:nvPr/>
        </p:nvSpPr>
        <p:spPr>
          <a:xfrm>
            <a:off x="3688449" y="3293810"/>
            <a:ext cx="937647" cy="1050010"/>
          </a:xfrm>
          <a:prstGeom prst="mathEqual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DFBE8A4-76A9-4599-A7BD-D85D7641E69E}"/>
              </a:ext>
            </a:extLst>
          </p:cNvPr>
          <p:cNvSpPr/>
          <p:nvPr/>
        </p:nvSpPr>
        <p:spPr>
          <a:xfrm>
            <a:off x="4796429" y="2447424"/>
            <a:ext cx="2595966" cy="274278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API VERTEX MEMORY LAYOUT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1737EEA-15E3-49B8-B32F-4F8C2F24227B}"/>
              </a:ext>
            </a:extLst>
          </p:cNvPr>
          <p:cNvSpPr/>
          <p:nvPr/>
        </p:nvSpPr>
        <p:spPr>
          <a:xfrm>
            <a:off x="8670708" y="2447424"/>
            <a:ext cx="2595966" cy="2742782"/>
          </a:xfrm>
          <a:prstGeom prst="roundRect">
            <a:avLst/>
          </a:prstGeom>
          <a:solidFill>
            <a:srgbClr val="934BC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VERTEX SHADER INPUT ARGUMENTS</a:t>
            </a:r>
          </a:p>
        </p:txBody>
      </p:sp>
      <p:sp>
        <p:nvSpPr>
          <p:cNvPr id="7" name="Equals 6">
            <a:extLst>
              <a:ext uri="{FF2B5EF4-FFF2-40B4-BE49-F238E27FC236}">
                <a16:creationId xmlns:a16="http://schemas.microsoft.com/office/drawing/2014/main" id="{059DEEF9-4296-4E16-8B3F-6BEBDB1A7B60}"/>
              </a:ext>
            </a:extLst>
          </p:cNvPr>
          <p:cNvSpPr/>
          <p:nvPr/>
        </p:nvSpPr>
        <p:spPr>
          <a:xfrm>
            <a:off x="7562728" y="3323289"/>
            <a:ext cx="937647" cy="1050010"/>
          </a:xfrm>
          <a:prstGeom prst="mathEqual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253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42BD4-4A99-4F1E-AAB8-BE585622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gateware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F61F64-AE49-4C16-A791-C8ADB8DBA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557" y="2097088"/>
            <a:ext cx="4450297" cy="33531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4DE926-2BB5-4366-9413-9F902D3F0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148" y="2097088"/>
            <a:ext cx="4368896" cy="340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287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526D3-D156-4E70-8C73-ECA9D1175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C++11  single header platform abstraction library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F32C9A-D380-4E89-931F-2A0F35058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Ongoing development since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Provides </a:t>
            </a:r>
            <a:r>
              <a:rPr lang="en-US" dirty="0">
                <a:solidFill>
                  <a:schemeClr val="tx2"/>
                </a:solidFill>
              </a:rPr>
              <a:t>simple and modular</a:t>
            </a:r>
            <a:r>
              <a:rPr lang="en-US" dirty="0"/>
              <a:t> access to OS level services such as graphics, sound, input and much more!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name is a mash-up of my company name and the term </a:t>
            </a:r>
            <a:r>
              <a:rPr lang="en-US" dirty="0">
                <a:solidFill>
                  <a:schemeClr val="tx2"/>
                </a:solidFill>
              </a:rPr>
              <a:t>middleware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Without it we would lose days/weeks to API initialization boilerplate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100% Opensource (MIT Licensed)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Similar Projects: </a:t>
            </a:r>
            <a:r>
              <a:rPr lang="en-US" dirty="0">
                <a:hlinkClick r:id="rId2"/>
              </a:rPr>
              <a:t>SDL</a:t>
            </a:r>
            <a:r>
              <a:rPr lang="en-US" dirty="0"/>
              <a:t>, </a:t>
            </a:r>
            <a:r>
              <a:rPr lang="en-US" dirty="0">
                <a:hlinkClick r:id="rId3"/>
              </a:rPr>
              <a:t>SFML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Content Placeholder 4" descr="Logo, company name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B6367C00-E131-4316-A525-1B77B6326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275" y="592138"/>
            <a:ext cx="5199062" cy="51990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893162-0005-4DFE-BCA5-937CDAD5F179}"/>
              </a:ext>
            </a:extLst>
          </p:cNvPr>
          <p:cNvSpPr txBox="1"/>
          <p:nvPr/>
        </p:nvSpPr>
        <p:spPr>
          <a:xfrm>
            <a:off x="5284989" y="5787272"/>
            <a:ext cx="5633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you will find some previous authors and contributors: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A333CA-CC0B-4D7B-BD85-E9E1639DA2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7196" y="6133128"/>
            <a:ext cx="602674" cy="5691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BAF34B-61F9-4D3C-9A2E-D4C93E442E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01784" y="6145548"/>
            <a:ext cx="519980" cy="5659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7945BF0-7AEC-4D83-B840-2B571E1999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16178" y="6130294"/>
            <a:ext cx="1196603" cy="5812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BA1566D-433B-4959-BB7D-80A24C80DC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92183" y="6145186"/>
            <a:ext cx="610108" cy="5551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98727A2-85C6-4746-BC5A-581CA5DF5F0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12875" y="6130577"/>
            <a:ext cx="1381292" cy="59257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B233238-0971-4734-85BF-829BBC6F7C9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97172" y="6137696"/>
            <a:ext cx="587938" cy="58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757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aphical user interface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73E8C6B-2230-46FF-B4D3-3BE2ED6F9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858" y="166480"/>
            <a:ext cx="8752283" cy="652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08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CC735-4BBA-48E5-8E8F-CB97042FF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CMAKE</a:t>
            </a:r>
          </a:p>
        </p:txBody>
      </p:sp>
      <p:pic>
        <p:nvPicPr>
          <p:cNvPr id="6" name="Content Placeholder 5" descr="Chart&#10;&#10;Description automatically generated with medium confidence">
            <a:hlinkClick r:id="rId2"/>
            <a:extLst>
              <a:ext uri="{FF2B5EF4-FFF2-40B4-BE49-F238E27FC236}">
                <a16:creationId xmlns:a16="http://schemas.microsoft.com/office/drawing/2014/main" id="{63BE5A67-8AF1-4FAF-982A-EBF944660F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275" y="592138"/>
            <a:ext cx="5199062" cy="519906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E25F14-C68D-43DB-8BCD-D377759674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887843"/>
          </a:xfrm>
        </p:spPr>
        <p:txBody>
          <a:bodyPr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popular and free C/C++ software development tool that uses a script to create a platform specific IDE solution for your code.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principal idea being that instead of maintaining a project/solution for every platform you just maintain one </a:t>
            </a:r>
            <a:r>
              <a:rPr lang="en-US" dirty="0" err="1"/>
              <a:t>CMake</a:t>
            </a:r>
            <a:r>
              <a:rPr lang="en-US" dirty="0"/>
              <a:t> script file.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Gateware and </a:t>
            </a:r>
            <a:r>
              <a:rPr lang="en-US" dirty="0" err="1"/>
              <a:t>CMake</a:t>
            </a:r>
            <a:r>
              <a:rPr lang="en-US" dirty="0"/>
              <a:t> are two different things, one does not require the other.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However, Gateware does use </a:t>
            </a:r>
            <a:r>
              <a:rPr lang="en-US" dirty="0" err="1"/>
              <a:t>CMake</a:t>
            </a:r>
            <a:r>
              <a:rPr lang="en-US" dirty="0"/>
              <a:t> for each of its templates as it makes sense to do so for libraries like Vulkan and OpenGL.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Important:</a:t>
            </a:r>
            <a:r>
              <a:rPr lang="en-US" dirty="0"/>
              <a:t> Solutions generated by </a:t>
            </a:r>
            <a:r>
              <a:rPr lang="en-US" dirty="0" err="1"/>
              <a:t>CMake</a:t>
            </a:r>
            <a:r>
              <a:rPr lang="en-US" dirty="0"/>
              <a:t> are non-portable. You must re-run </a:t>
            </a:r>
            <a:r>
              <a:rPr lang="en-US" dirty="0" err="1"/>
              <a:t>CMake</a:t>
            </a:r>
            <a:r>
              <a:rPr lang="en-US" dirty="0"/>
              <a:t> anytime your code moves to a new location.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165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2C84CFB-6C02-4BE5-AF90-C4905B58DA0E}"/>
              </a:ext>
            </a:extLst>
          </p:cNvPr>
          <p:cNvSpPr/>
          <p:nvPr/>
        </p:nvSpPr>
        <p:spPr>
          <a:xfrm>
            <a:off x="3971803" y="205040"/>
            <a:ext cx="4248393" cy="64479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13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2587564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54630-77DB-4D76-97FA-220A9C077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graphics processing unit (GPU)</a:t>
            </a: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202A4AA3-268D-4A47-A3B1-EE1D021A60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21" y="2097088"/>
            <a:ext cx="6188800" cy="2789871"/>
          </a:xfrm>
          <a:prstGeom prst="rect">
            <a:avLst/>
          </a:prstGeom>
        </p:spPr>
      </p:pic>
      <p:pic>
        <p:nvPicPr>
          <p:cNvPr id="10" name="Picture 9" descr="A close-up of a computer&#10;&#10;Description automatically generated with low confidence">
            <a:extLst>
              <a:ext uri="{FF2B5EF4-FFF2-40B4-BE49-F238E27FC236}">
                <a16:creationId xmlns:a16="http://schemas.microsoft.com/office/drawing/2014/main" id="{63FB7D17-20BE-4CB9-867C-D2F660280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221" y="2092272"/>
            <a:ext cx="5009140" cy="39145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20559DD-506E-4029-9884-807D5C12025C}"/>
              </a:ext>
            </a:extLst>
          </p:cNvPr>
          <p:cNvSpPr txBox="1"/>
          <p:nvPr/>
        </p:nvSpPr>
        <p:spPr>
          <a:xfrm>
            <a:off x="1588577" y="4892892"/>
            <a:ext cx="375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NVIDIA DISCRETE PC GRAPHICS CARD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965BB2-368F-42E7-87E7-89244FAF10EA}"/>
              </a:ext>
            </a:extLst>
          </p:cNvPr>
          <p:cNvSpPr txBox="1"/>
          <p:nvPr/>
        </p:nvSpPr>
        <p:spPr>
          <a:xfrm>
            <a:off x="1536768" y="2173857"/>
            <a:ext cx="1927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PCI EXPRESS SLOT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540248-6AAB-4ABD-877F-5BB833FB97B5}"/>
              </a:ext>
            </a:extLst>
          </p:cNvPr>
          <p:cNvSpPr txBox="1"/>
          <p:nvPr/>
        </p:nvSpPr>
        <p:spPr>
          <a:xfrm>
            <a:off x="7983741" y="6005118"/>
            <a:ext cx="2252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AMD RDNA PS5 APU</a:t>
            </a:r>
          </a:p>
        </p:txBody>
      </p:sp>
    </p:spTree>
    <p:extLst>
      <p:ext uri="{BB962C8B-B14F-4D97-AF65-F5344CB8AC3E}">
        <p14:creationId xmlns:p14="http://schemas.microsoft.com/office/powerpoint/2010/main" val="4003499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8EA79-5A24-42F1-8C5C-A065BE77D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games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A05CF6-0B6C-4386-B62C-539B94E62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make a game whether 2D or 3D we need some visual elements, its typically the first thing that needs to be addressed. 99% of modern games utilize the GPU to draw primarily textured triangles to show this content.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tx2"/>
                </a:solidFill>
              </a:rPr>
              <a:t>Renderer</a:t>
            </a:r>
            <a:r>
              <a:rPr lang="en-US" dirty="0"/>
              <a:t> is a piece of software that communicates with one or more GPU Abstraction API. These APIs allow skilled programmers to submit large amounts of geometry and texture data for simultaneous processing.</a:t>
            </a:r>
          </a:p>
          <a:p>
            <a:endParaRPr lang="en-US" dirty="0"/>
          </a:p>
        </p:txBody>
      </p:sp>
      <p:pic>
        <p:nvPicPr>
          <p:cNvPr id="10" name="Content Placeholder 9" descr="Diagram&#10;&#10;Description automatically generated">
            <a:extLst>
              <a:ext uri="{FF2B5EF4-FFF2-40B4-BE49-F238E27FC236}">
                <a16:creationId xmlns:a16="http://schemas.microsoft.com/office/drawing/2014/main" id="{A9168035-355E-4F2F-B1D3-ADBA8F866F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200" y="1534765"/>
            <a:ext cx="5891213" cy="3313807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EA8BDF6-0DCC-4031-9A5B-F767873775C1}"/>
              </a:ext>
            </a:extLst>
          </p:cNvPr>
          <p:cNvSpPr/>
          <p:nvPr/>
        </p:nvSpPr>
        <p:spPr>
          <a:xfrm>
            <a:off x="6703017" y="3789335"/>
            <a:ext cx="898902" cy="193729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Video Driver</a:t>
            </a:r>
          </a:p>
        </p:txBody>
      </p:sp>
      <p:sp>
        <p:nvSpPr>
          <p:cNvPr id="13" name="Arrow: U-Turn 12">
            <a:extLst>
              <a:ext uri="{FF2B5EF4-FFF2-40B4-BE49-F238E27FC236}">
                <a16:creationId xmlns:a16="http://schemas.microsoft.com/office/drawing/2014/main" id="{D89332C3-0E56-40C1-AD8E-8E74A479EC2A}"/>
              </a:ext>
            </a:extLst>
          </p:cNvPr>
          <p:cNvSpPr/>
          <p:nvPr/>
        </p:nvSpPr>
        <p:spPr>
          <a:xfrm flipV="1">
            <a:off x="6284564" y="4788976"/>
            <a:ext cx="3378630" cy="643180"/>
          </a:xfrm>
          <a:prstGeom prst="uturnArrow">
            <a:avLst>
              <a:gd name="adj1" fmla="val 25539"/>
              <a:gd name="adj2" fmla="val 25000"/>
              <a:gd name="adj3" fmla="val 31774"/>
              <a:gd name="adj4" fmla="val 51159"/>
              <a:gd name="adj5" fmla="val 10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B42687-D90D-4D83-AFF5-AD5A32AA851B}"/>
              </a:ext>
            </a:extLst>
          </p:cNvPr>
          <p:cNvSpPr txBox="1"/>
          <p:nvPr/>
        </p:nvSpPr>
        <p:spPr>
          <a:xfrm>
            <a:off x="5624660" y="5421868"/>
            <a:ext cx="4954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Copy Once: Vertex, Index, Shader, Texture Data</a:t>
            </a:r>
          </a:p>
        </p:txBody>
      </p:sp>
    </p:spTree>
    <p:extLst>
      <p:ext uri="{BB962C8B-B14F-4D97-AF65-F5344CB8AC3E}">
        <p14:creationId xmlns:p14="http://schemas.microsoft.com/office/powerpoint/2010/main" val="724296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113A3-94EF-41AF-9485-0748DEB4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Abstraction API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F5F82-D4CC-490C-8843-E2579F093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Vulkan</a:t>
            </a:r>
            <a:r>
              <a:rPr lang="en-US" dirty="0"/>
              <a:t> (Windows, Linux, Mac, iOS, Android, Switch)</a:t>
            </a:r>
          </a:p>
          <a:p>
            <a:pPr lvl="1"/>
            <a:r>
              <a:rPr lang="en-US" dirty="0"/>
              <a:t>+ Extremely fast, extremely portable, now supports raytracing. </a:t>
            </a:r>
          </a:p>
          <a:p>
            <a:pPr lvl="1"/>
            <a:r>
              <a:rPr lang="en-US" dirty="0"/>
              <a:t>- GPU/CPU synchronization is the programmer's responsibility. </a:t>
            </a:r>
          </a:p>
          <a:p>
            <a:pPr lvl="1"/>
            <a:r>
              <a:rPr lang="en-US" dirty="0"/>
              <a:t>- Very verbose, lots of code to do even basic operations.</a:t>
            </a:r>
          </a:p>
          <a:p>
            <a:r>
              <a:rPr lang="en-US" dirty="0">
                <a:solidFill>
                  <a:srgbClr val="00B050"/>
                </a:solidFill>
              </a:rPr>
              <a:t>Direct3D12 </a:t>
            </a:r>
            <a:r>
              <a:rPr lang="en-US" dirty="0"/>
              <a:t>(Windows &amp; Xbox)</a:t>
            </a:r>
          </a:p>
          <a:p>
            <a:pPr lvl="1"/>
            <a:r>
              <a:rPr lang="en-US" dirty="0"/>
              <a:t>+ Arguably as fast as Vulkan, feature rich, was the first API to support raytracing(DXR).</a:t>
            </a:r>
          </a:p>
          <a:p>
            <a:pPr lvl="1"/>
            <a:r>
              <a:rPr lang="en-US" dirty="0"/>
              <a:t>- Not opensource, limited platforms, also requires manual CPU/GPU synchronization.</a:t>
            </a:r>
          </a:p>
          <a:p>
            <a:pPr lvl="1"/>
            <a:r>
              <a:rPr lang="en-US" dirty="0"/>
              <a:t>- Also quite verbose, though less so than Vulkan.  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934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113A3-94EF-41AF-9485-0748DEB4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OPTIONS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F5F82-D4CC-490C-8843-E2579F093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B0F0"/>
                </a:solidFill>
              </a:rPr>
              <a:t>Direct3D11</a:t>
            </a:r>
            <a:r>
              <a:rPr lang="en-US" dirty="0"/>
              <a:t> (Windows &amp; Xbox)</a:t>
            </a:r>
          </a:p>
          <a:p>
            <a:pPr lvl="1"/>
            <a:r>
              <a:rPr lang="en-US" dirty="0"/>
              <a:t>+ An industry standard for years! Handles CPU/GPU synchronization for you. </a:t>
            </a:r>
          </a:p>
          <a:p>
            <a:pPr lvl="1"/>
            <a:r>
              <a:rPr lang="en-US" dirty="0"/>
              <a:t>- Same issues as it’s big brother: closed-source, limited selection of platforms.</a:t>
            </a:r>
          </a:p>
          <a:p>
            <a:pPr lvl="1"/>
            <a:r>
              <a:rPr lang="en-US" dirty="0"/>
              <a:t>- Less efficient and flexible vs. D3D12 or Vulkan, no raytracing.</a:t>
            </a:r>
          </a:p>
          <a:p>
            <a:r>
              <a:rPr lang="en-US" dirty="0">
                <a:solidFill>
                  <a:srgbClr val="7030A0"/>
                </a:solidFill>
              </a:rPr>
              <a:t>OpenGL</a:t>
            </a:r>
            <a:r>
              <a:rPr lang="en-US" dirty="0"/>
              <a:t> (Easier to list where it isn’t available: Xbox and Apple)</a:t>
            </a:r>
          </a:p>
          <a:p>
            <a:pPr lvl="1"/>
            <a:r>
              <a:rPr lang="en-US" dirty="0"/>
              <a:t>+ The OG opensource graphics API, arguably the easiest API to learn and use.</a:t>
            </a:r>
          </a:p>
          <a:p>
            <a:pPr lvl="1"/>
            <a:r>
              <a:rPr lang="en-US" dirty="0"/>
              <a:t>- Historically terrible and outdated driver support, burdened with legacy features.</a:t>
            </a:r>
          </a:p>
          <a:p>
            <a:pPr lvl="1"/>
            <a:r>
              <a:rPr lang="en-US" dirty="0"/>
              <a:t>- Performance &amp; features are adequate, though lacking compared to newer APIs.  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39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0F4C2-58E4-459C-9F28-73DD9D87E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API Commonalities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A1943-5A35-42D9-962C-CE2955A31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8999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Since all these APIs access the </a:t>
            </a:r>
            <a:r>
              <a:rPr lang="en-US" dirty="0">
                <a:solidFill>
                  <a:schemeClr val="tx2"/>
                </a:solidFill>
              </a:rPr>
              <a:t>same piece of hardware</a:t>
            </a:r>
            <a:r>
              <a:rPr lang="en-US" dirty="0"/>
              <a:t>, they often have similar use patterns.</a:t>
            </a:r>
          </a:p>
          <a:p>
            <a:r>
              <a:rPr lang="en-US" dirty="0"/>
              <a:t>In general, all of them have a means of letting you </a:t>
            </a:r>
            <a:r>
              <a:rPr lang="en-US" dirty="0">
                <a:solidFill>
                  <a:schemeClr val="tx2"/>
                </a:solidFill>
              </a:rPr>
              <a:t>allocate and copy</a:t>
            </a:r>
            <a:r>
              <a:rPr lang="en-US" dirty="0"/>
              <a:t> geometry, shader and texture resources to the video card’s memory.</a:t>
            </a:r>
          </a:p>
          <a:p>
            <a:r>
              <a:rPr lang="en-US" dirty="0"/>
              <a:t>Most APIs do this by having you pass a </a:t>
            </a:r>
            <a:r>
              <a:rPr lang="en-US" dirty="0">
                <a:solidFill>
                  <a:schemeClr val="tx2"/>
                </a:solidFill>
              </a:rPr>
              <a:t>double pointer</a:t>
            </a:r>
            <a:r>
              <a:rPr lang="en-US" dirty="0"/>
              <a:t> to a Create() function. </a:t>
            </a:r>
            <a:r>
              <a:rPr lang="en-US" dirty="0">
                <a:solidFill>
                  <a:schemeClr val="tx2"/>
                </a:solidFill>
              </a:rPr>
              <a:t>This allows the API itself to allocate the memory</a:t>
            </a:r>
            <a:r>
              <a:rPr lang="en-US" dirty="0"/>
              <a:t> and then dereference the pointer you passed it to be valid.</a:t>
            </a:r>
          </a:p>
          <a:p>
            <a:r>
              <a:rPr lang="en-US" dirty="0"/>
              <a:t>They also have functions that allow you to </a:t>
            </a:r>
            <a:r>
              <a:rPr lang="en-US" dirty="0">
                <a:solidFill>
                  <a:schemeClr val="tx2"/>
                </a:solidFill>
              </a:rPr>
              <a:t>set/bind </a:t>
            </a:r>
            <a:r>
              <a:rPr lang="en-US" dirty="0"/>
              <a:t>what specific resources you are using during a </a:t>
            </a:r>
            <a:r>
              <a:rPr lang="en-US" dirty="0">
                <a:solidFill>
                  <a:schemeClr val="tx2"/>
                </a:solidFill>
              </a:rPr>
              <a:t>draw call</a:t>
            </a:r>
            <a:r>
              <a:rPr lang="en-US" dirty="0"/>
              <a:t>. (ex: vertex buffer, index buffer, shaders, textures)</a:t>
            </a:r>
          </a:p>
          <a:p>
            <a:r>
              <a:rPr lang="en-US" dirty="0"/>
              <a:t>Another common pattern is the use of </a:t>
            </a:r>
            <a:r>
              <a:rPr lang="en-US" dirty="0">
                <a:solidFill>
                  <a:schemeClr val="tx2"/>
                </a:solidFill>
              </a:rPr>
              <a:t>descriptors</a:t>
            </a:r>
            <a:r>
              <a:rPr lang="en-US" dirty="0"/>
              <a:t>. These are structures that contain a </a:t>
            </a:r>
            <a:r>
              <a:rPr lang="en-US" dirty="0">
                <a:solidFill>
                  <a:schemeClr val="tx2"/>
                </a:solidFill>
              </a:rPr>
              <a:t>function’s arguments</a:t>
            </a:r>
            <a:r>
              <a:rPr lang="en-US" dirty="0"/>
              <a:t> inside so that all the arguments can be passed by pointer or reference.</a:t>
            </a:r>
          </a:p>
          <a:p>
            <a:r>
              <a:rPr lang="en-US" dirty="0"/>
              <a:t>All Graphics APIs can use the shader language </a:t>
            </a:r>
            <a:r>
              <a:rPr lang="en-US" dirty="0">
                <a:solidFill>
                  <a:schemeClr val="tx2"/>
                </a:solidFill>
              </a:rPr>
              <a:t>HLSL</a:t>
            </a:r>
            <a:r>
              <a:rPr lang="en-US" dirty="0"/>
              <a:t> aside from OpenGL &amp; Apple’s Metal.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78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CA41FF2D-5313-4E71-9B64-4CA8BD4D8555}"/>
              </a:ext>
            </a:extLst>
          </p:cNvPr>
          <p:cNvSpPr/>
          <p:nvPr/>
        </p:nvSpPr>
        <p:spPr>
          <a:xfrm>
            <a:off x="3717656" y="2101475"/>
            <a:ext cx="1267631" cy="1006420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PRIMITIVE ASSEMBLY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36BA119-3848-47CE-B754-C3BF9A1111E5}"/>
              </a:ext>
            </a:extLst>
          </p:cNvPr>
          <p:cNvSpPr/>
          <p:nvPr/>
        </p:nvSpPr>
        <p:spPr>
          <a:xfrm>
            <a:off x="5436674" y="5001337"/>
            <a:ext cx="1524000" cy="1371600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</a:t>
            </a:r>
          </a:p>
          <a:p>
            <a:pPr algn="ctr"/>
            <a:r>
              <a:rPr lang="en-US" dirty="0"/>
              <a:t>STENCIL</a:t>
            </a:r>
          </a:p>
          <a:p>
            <a:pPr algn="ctr"/>
            <a:r>
              <a:rPr lang="en-US" dirty="0"/>
              <a:t>SCISSOR</a:t>
            </a:r>
          </a:p>
          <a:p>
            <a:pPr algn="ctr"/>
            <a:r>
              <a:rPr lang="en-US" dirty="0"/>
              <a:t>ALPHA</a:t>
            </a:r>
          </a:p>
        </p:txBody>
      </p:sp>
      <p:sp>
        <p:nvSpPr>
          <p:cNvPr id="30" name="Left Arrow 13">
            <a:extLst>
              <a:ext uri="{FF2B5EF4-FFF2-40B4-BE49-F238E27FC236}">
                <a16:creationId xmlns:a16="http://schemas.microsoft.com/office/drawing/2014/main" id="{FBF7750F-E234-4AC4-8513-E03E7EC02494}"/>
              </a:ext>
            </a:extLst>
          </p:cNvPr>
          <p:cNvSpPr/>
          <p:nvPr/>
        </p:nvSpPr>
        <p:spPr>
          <a:xfrm>
            <a:off x="6868009" y="5379754"/>
            <a:ext cx="426526" cy="609600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B4EE23-450B-460E-AE05-6976B588A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Pipelines (the graphics pipeline)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044E5197-B36C-45BD-8691-1D730F1FABEC}"/>
              </a:ext>
            </a:extLst>
          </p:cNvPr>
          <p:cNvSpPr/>
          <p:nvPr/>
        </p:nvSpPr>
        <p:spPr>
          <a:xfrm>
            <a:off x="5326734" y="2147485"/>
            <a:ext cx="1714500" cy="914400"/>
          </a:xfrm>
          <a:prstGeom prst="roundRect">
            <a:avLst/>
          </a:prstGeom>
          <a:solidFill>
            <a:srgbClr val="7030A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VERTEX SHADER</a:t>
            </a:r>
          </a:p>
        </p:txBody>
      </p:sp>
      <p:sp>
        <p:nvSpPr>
          <p:cNvPr id="18" name="Rounded Rectangle 7">
            <a:extLst>
              <a:ext uri="{FF2B5EF4-FFF2-40B4-BE49-F238E27FC236}">
                <a16:creationId xmlns:a16="http://schemas.microsoft.com/office/drawing/2014/main" id="{9ADED066-D288-4E07-B1B9-FD87E0DAC042}"/>
              </a:ext>
            </a:extLst>
          </p:cNvPr>
          <p:cNvSpPr/>
          <p:nvPr/>
        </p:nvSpPr>
        <p:spPr>
          <a:xfrm>
            <a:off x="7318993" y="5227354"/>
            <a:ext cx="2388353" cy="914400"/>
          </a:xfrm>
          <a:prstGeom prst="roundRect">
            <a:avLst/>
          </a:prstGeom>
          <a:solidFill>
            <a:srgbClr val="7030A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PIXEL SHADER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CB9914-6B8E-482D-85AA-74B78D8137C4}"/>
              </a:ext>
            </a:extLst>
          </p:cNvPr>
          <p:cNvSpPr/>
          <p:nvPr/>
        </p:nvSpPr>
        <p:spPr>
          <a:xfrm>
            <a:off x="1649359" y="3553537"/>
            <a:ext cx="3352800" cy="2819400"/>
          </a:xfrm>
          <a:prstGeom prst="rect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OUTPUT TEXTURE </a:t>
            </a:r>
          </a:p>
        </p:txBody>
      </p:sp>
      <p:sp>
        <p:nvSpPr>
          <p:cNvPr id="20" name="Up Arrow 11">
            <a:extLst>
              <a:ext uri="{FF2B5EF4-FFF2-40B4-BE49-F238E27FC236}">
                <a16:creationId xmlns:a16="http://schemas.microsoft.com/office/drawing/2014/main" id="{7052B271-EC6B-4114-BF07-11BB822A7069}"/>
              </a:ext>
            </a:extLst>
          </p:cNvPr>
          <p:cNvSpPr/>
          <p:nvPr/>
        </p:nvSpPr>
        <p:spPr>
          <a:xfrm flipV="1">
            <a:off x="8103676" y="4485467"/>
            <a:ext cx="685800" cy="768457"/>
          </a:xfrm>
          <a:prstGeom prst="up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Arrow 13">
            <a:extLst>
              <a:ext uri="{FF2B5EF4-FFF2-40B4-BE49-F238E27FC236}">
                <a16:creationId xmlns:a16="http://schemas.microsoft.com/office/drawing/2014/main" id="{E441547A-60D2-4F4F-912E-23A7F03D9EBB}"/>
              </a:ext>
            </a:extLst>
          </p:cNvPr>
          <p:cNvSpPr/>
          <p:nvPr/>
        </p:nvSpPr>
        <p:spPr>
          <a:xfrm>
            <a:off x="4898754" y="5382337"/>
            <a:ext cx="533400" cy="609600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10">
            <a:extLst>
              <a:ext uri="{FF2B5EF4-FFF2-40B4-BE49-F238E27FC236}">
                <a16:creationId xmlns:a16="http://schemas.microsoft.com/office/drawing/2014/main" id="{137B0216-5F8F-42F3-A2B0-1B640F8EC754}"/>
              </a:ext>
            </a:extLst>
          </p:cNvPr>
          <p:cNvSpPr/>
          <p:nvPr/>
        </p:nvSpPr>
        <p:spPr>
          <a:xfrm>
            <a:off x="7303576" y="3494869"/>
            <a:ext cx="2286000" cy="990600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TEXTURE 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D811BDC-F3E9-42E1-82D1-182BA83138FA}"/>
              </a:ext>
            </a:extLst>
          </p:cNvPr>
          <p:cNvSpPr/>
          <p:nvPr/>
        </p:nvSpPr>
        <p:spPr>
          <a:xfrm>
            <a:off x="7382681" y="2133600"/>
            <a:ext cx="1978293" cy="914400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CLIPPING &amp; RASTERIZATION</a:t>
            </a:r>
          </a:p>
        </p:txBody>
      </p:sp>
      <p:sp>
        <p:nvSpPr>
          <p:cNvPr id="28" name="Up Arrow 11">
            <a:extLst>
              <a:ext uri="{FF2B5EF4-FFF2-40B4-BE49-F238E27FC236}">
                <a16:creationId xmlns:a16="http://schemas.microsoft.com/office/drawing/2014/main" id="{F9126A1B-6003-412D-90B6-209309794BB9}"/>
              </a:ext>
            </a:extLst>
          </p:cNvPr>
          <p:cNvSpPr/>
          <p:nvPr/>
        </p:nvSpPr>
        <p:spPr>
          <a:xfrm rot="10800000" flipV="1">
            <a:off x="6073151" y="3025372"/>
            <a:ext cx="242731" cy="677431"/>
          </a:xfrm>
          <a:prstGeom prst="up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Up Arrow 11">
            <a:extLst>
              <a:ext uri="{FF2B5EF4-FFF2-40B4-BE49-F238E27FC236}">
                <a16:creationId xmlns:a16="http://schemas.microsoft.com/office/drawing/2014/main" id="{A447DE72-D204-45AB-95E1-58E432B875EC}"/>
              </a:ext>
            </a:extLst>
          </p:cNvPr>
          <p:cNvSpPr/>
          <p:nvPr/>
        </p:nvSpPr>
        <p:spPr>
          <a:xfrm rot="17984327" flipV="1">
            <a:off x="6937387" y="3538949"/>
            <a:ext cx="240167" cy="2204524"/>
          </a:xfrm>
          <a:prstGeom prst="up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10">
            <a:extLst>
              <a:ext uri="{FF2B5EF4-FFF2-40B4-BE49-F238E27FC236}">
                <a16:creationId xmlns:a16="http://schemas.microsoft.com/office/drawing/2014/main" id="{3116EB54-01A5-4A95-8066-E481F8094F51}"/>
              </a:ext>
            </a:extLst>
          </p:cNvPr>
          <p:cNvSpPr/>
          <p:nvPr/>
        </p:nvSpPr>
        <p:spPr>
          <a:xfrm>
            <a:off x="5360476" y="3702803"/>
            <a:ext cx="1676400" cy="488197"/>
          </a:xfrm>
          <a:prstGeom prst="round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UNIFORMS</a:t>
            </a:r>
          </a:p>
        </p:txBody>
      </p:sp>
      <p:sp>
        <p:nvSpPr>
          <p:cNvPr id="15" name="Right Arrow 2">
            <a:extLst>
              <a:ext uri="{FF2B5EF4-FFF2-40B4-BE49-F238E27FC236}">
                <a16:creationId xmlns:a16="http://schemas.microsoft.com/office/drawing/2014/main" id="{E9413F13-609B-4226-9538-45CD71D7E5E0}"/>
              </a:ext>
            </a:extLst>
          </p:cNvPr>
          <p:cNvSpPr/>
          <p:nvPr/>
        </p:nvSpPr>
        <p:spPr>
          <a:xfrm>
            <a:off x="1649359" y="1828800"/>
            <a:ext cx="2155475" cy="1600200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VERTEX &amp; INDEX ARRAYS</a:t>
            </a:r>
          </a:p>
        </p:txBody>
      </p:sp>
      <p:sp>
        <p:nvSpPr>
          <p:cNvPr id="32" name="Left Arrow 13">
            <a:extLst>
              <a:ext uri="{FF2B5EF4-FFF2-40B4-BE49-F238E27FC236}">
                <a16:creationId xmlns:a16="http://schemas.microsoft.com/office/drawing/2014/main" id="{3CE2EE68-499A-43A4-8524-2BBB33FC4272}"/>
              </a:ext>
            </a:extLst>
          </p:cNvPr>
          <p:cNvSpPr/>
          <p:nvPr/>
        </p:nvSpPr>
        <p:spPr>
          <a:xfrm rot="10800000">
            <a:off x="4971887" y="2318745"/>
            <a:ext cx="533400" cy="609600"/>
          </a:xfrm>
          <a:prstGeom prst="lef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Arrow 13">
            <a:extLst>
              <a:ext uri="{FF2B5EF4-FFF2-40B4-BE49-F238E27FC236}">
                <a16:creationId xmlns:a16="http://schemas.microsoft.com/office/drawing/2014/main" id="{16D3962B-857A-437C-B41A-FF525AB94FEA}"/>
              </a:ext>
            </a:extLst>
          </p:cNvPr>
          <p:cNvSpPr/>
          <p:nvPr/>
        </p:nvSpPr>
        <p:spPr>
          <a:xfrm rot="10800000">
            <a:off x="7027835" y="2299885"/>
            <a:ext cx="533400" cy="609600"/>
          </a:xfrm>
          <a:prstGeom prst="lef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U-Turn Arrow 6">
            <a:extLst>
              <a:ext uri="{FF2B5EF4-FFF2-40B4-BE49-F238E27FC236}">
                <a16:creationId xmlns:a16="http://schemas.microsoft.com/office/drawing/2014/main" id="{08D68AB4-9CDE-4ED5-857C-40D139D963EE}"/>
              </a:ext>
            </a:extLst>
          </p:cNvPr>
          <p:cNvSpPr/>
          <p:nvPr/>
        </p:nvSpPr>
        <p:spPr>
          <a:xfrm rot="5400000">
            <a:off x="8155545" y="3640923"/>
            <a:ext cx="3550954" cy="1145908"/>
          </a:xfrm>
          <a:prstGeom prst="utur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INTERPOLATED PIXELS</a:t>
            </a:r>
          </a:p>
        </p:txBody>
      </p:sp>
    </p:spTree>
    <p:extLst>
      <p:ext uri="{BB962C8B-B14F-4D97-AF65-F5344CB8AC3E}">
        <p14:creationId xmlns:p14="http://schemas.microsoft.com/office/powerpoint/2010/main" val="864685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7EC94-D872-4C82-A8F5-4E1368EB8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RASTERIZATION HAPPENS IN NDC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AED84E-CE57-4943-B75C-B6B714A1836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vertex shader must output an xyzw vertex position in homogenous projection space. (Or just set W to 1 to use NDC)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rasterizer unit on the card performs XYZ/W for you because it is responsible for clipping any primitives which must happen first.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card then rasterizes the point/line/triangle and interpolates all the attributes returned from the vertex shader.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pixels falling within the viewport are then passed to the pixel shader.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EB3296-019F-4C13-A45B-39F83CC81EA0}"/>
              </a:ext>
            </a:extLst>
          </p:cNvPr>
          <p:cNvSpPr/>
          <p:nvPr/>
        </p:nvSpPr>
        <p:spPr>
          <a:xfrm>
            <a:off x="5946676" y="1620628"/>
            <a:ext cx="4331855" cy="372479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801C38-847A-47A4-B367-3584B09AC211}"/>
              </a:ext>
            </a:extLst>
          </p:cNvPr>
          <p:cNvCxnSpPr/>
          <p:nvPr/>
        </p:nvCxnSpPr>
        <p:spPr>
          <a:xfrm>
            <a:off x="6094089" y="2184212"/>
            <a:ext cx="3692434" cy="269094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B2527F66-DD7B-4861-881F-02CF3D1E53A2}"/>
              </a:ext>
            </a:extLst>
          </p:cNvPr>
          <p:cNvSpPr/>
          <p:nvPr/>
        </p:nvSpPr>
        <p:spPr>
          <a:xfrm>
            <a:off x="6129648" y="3059423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19F9ACA-B192-4CD1-A6F8-E532566F9217}"/>
              </a:ext>
            </a:extLst>
          </p:cNvPr>
          <p:cNvSpPr/>
          <p:nvPr/>
        </p:nvSpPr>
        <p:spPr>
          <a:xfrm>
            <a:off x="7344494" y="2750269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CBAC817-CD15-4893-A2DD-A9BEBCBA154D}"/>
              </a:ext>
            </a:extLst>
          </p:cNvPr>
          <p:cNvSpPr/>
          <p:nvPr/>
        </p:nvSpPr>
        <p:spPr>
          <a:xfrm>
            <a:off x="7588334" y="2166795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47BCE5-51E7-4F38-9F0D-9C45288E840E}"/>
              </a:ext>
            </a:extLst>
          </p:cNvPr>
          <p:cNvSpPr/>
          <p:nvPr/>
        </p:nvSpPr>
        <p:spPr>
          <a:xfrm>
            <a:off x="7962802" y="2602223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577D1FE-7BCB-4D21-852A-49A6A3EC3AA3}"/>
              </a:ext>
            </a:extLst>
          </p:cNvPr>
          <p:cNvSpPr/>
          <p:nvPr/>
        </p:nvSpPr>
        <p:spPr>
          <a:xfrm>
            <a:off x="8894620" y="2140669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02E77F2-A582-4583-9B04-07149C5D5859}"/>
              </a:ext>
            </a:extLst>
          </p:cNvPr>
          <p:cNvSpPr/>
          <p:nvPr/>
        </p:nvSpPr>
        <p:spPr>
          <a:xfrm>
            <a:off x="6656517" y="4291686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EB606D5-2C1A-4F0F-8A48-8125F6F926AF}"/>
              </a:ext>
            </a:extLst>
          </p:cNvPr>
          <p:cNvSpPr/>
          <p:nvPr/>
        </p:nvSpPr>
        <p:spPr>
          <a:xfrm>
            <a:off x="7718963" y="3978177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F86C109-FE59-45A3-B2E1-426C217364C8}"/>
              </a:ext>
            </a:extLst>
          </p:cNvPr>
          <p:cNvSpPr/>
          <p:nvPr/>
        </p:nvSpPr>
        <p:spPr>
          <a:xfrm>
            <a:off x="8676905" y="4518108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23390C1-BDA2-4752-B477-FE865EC00D0E}"/>
              </a:ext>
            </a:extLst>
          </p:cNvPr>
          <p:cNvSpPr/>
          <p:nvPr/>
        </p:nvSpPr>
        <p:spPr>
          <a:xfrm>
            <a:off x="9417134" y="4213308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6DA2A72-D68E-4217-B0F1-D0F373929218}"/>
              </a:ext>
            </a:extLst>
          </p:cNvPr>
          <p:cNvSpPr/>
          <p:nvPr/>
        </p:nvSpPr>
        <p:spPr>
          <a:xfrm>
            <a:off x="7257408" y="4970955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Triangle 16">
            <a:extLst>
              <a:ext uri="{FF2B5EF4-FFF2-40B4-BE49-F238E27FC236}">
                <a16:creationId xmlns:a16="http://schemas.microsoft.com/office/drawing/2014/main" id="{2743A271-F319-45C4-B890-A368E5983ABF}"/>
              </a:ext>
            </a:extLst>
          </p:cNvPr>
          <p:cNvSpPr/>
          <p:nvPr/>
        </p:nvSpPr>
        <p:spPr>
          <a:xfrm flipH="1">
            <a:off x="6090096" y="2336613"/>
            <a:ext cx="4027352" cy="1484809"/>
          </a:xfrm>
          <a:prstGeom prst="rt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DC2655F-E1CF-4C02-8C02-AF9015EB58B5}"/>
              </a:ext>
            </a:extLst>
          </p:cNvPr>
          <p:cNvCxnSpPr>
            <a:stCxn id="5" idx="1"/>
            <a:endCxn id="5" idx="3"/>
          </p:cNvCxnSpPr>
          <p:nvPr/>
        </p:nvCxnSpPr>
        <p:spPr>
          <a:xfrm>
            <a:off x="5946676" y="3483026"/>
            <a:ext cx="433185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E12FF8E-C2D3-4F47-84C0-701465647445}"/>
              </a:ext>
            </a:extLst>
          </p:cNvPr>
          <p:cNvCxnSpPr>
            <a:stCxn id="5" idx="0"/>
            <a:endCxn id="5" idx="2"/>
          </p:cNvCxnSpPr>
          <p:nvPr/>
        </p:nvCxnSpPr>
        <p:spPr>
          <a:xfrm>
            <a:off x="8112604" y="1620628"/>
            <a:ext cx="0" cy="372479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CDD5511-AA86-47A1-8DC3-030CEDE44CEF}"/>
              </a:ext>
            </a:extLst>
          </p:cNvPr>
          <p:cNvCxnSpPr/>
          <p:nvPr/>
        </p:nvCxnSpPr>
        <p:spPr>
          <a:xfrm flipV="1">
            <a:off x="6568255" y="2138492"/>
            <a:ext cx="3066473" cy="2680227"/>
          </a:xfrm>
          <a:prstGeom prst="straightConnector1">
            <a:avLst/>
          </a:prstGeom>
          <a:ln w="7620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E1DAF6D-53FF-402A-8582-BB3F708EFAD3}"/>
              </a:ext>
            </a:extLst>
          </p:cNvPr>
          <p:cNvSpPr txBox="1"/>
          <p:nvPr/>
        </p:nvSpPr>
        <p:spPr>
          <a:xfrm>
            <a:off x="7746850" y="1176113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+1Y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F52EB27-5322-4288-B7A7-80A5F106AF54}"/>
              </a:ext>
            </a:extLst>
          </p:cNvPr>
          <p:cNvSpPr txBox="1"/>
          <p:nvPr/>
        </p:nvSpPr>
        <p:spPr>
          <a:xfrm>
            <a:off x="7805323" y="5391090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-1Y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0D8D54-8EDA-4234-8FE0-01A1D7B01FB7}"/>
              </a:ext>
            </a:extLst>
          </p:cNvPr>
          <p:cNvSpPr txBox="1"/>
          <p:nvPr/>
        </p:nvSpPr>
        <p:spPr>
          <a:xfrm>
            <a:off x="5274574" y="3278550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-1X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AD8FBA-F011-45D0-B93C-840D6715DFD0}"/>
              </a:ext>
            </a:extLst>
          </p:cNvPr>
          <p:cNvSpPr txBox="1"/>
          <p:nvPr/>
        </p:nvSpPr>
        <p:spPr>
          <a:xfrm>
            <a:off x="10313790" y="3278550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+1X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27804A-E22F-4F6B-9BE8-06ADE5AECD2E}"/>
              </a:ext>
            </a:extLst>
          </p:cNvPr>
          <p:cNvSpPr txBox="1"/>
          <p:nvPr/>
        </p:nvSpPr>
        <p:spPr>
          <a:xfrm>
            <a:off x="6033895" y="4768092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-1Z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72A59E3-BD26-45B1-A661-26B5678A89AC}"/>
              </a:ext>
            </a:extLst>
          </p:cNvPr>
          <p:cNvSpPr txBox="1"/>
          <p:nvPr/>
        </p:nvSpPr>
        <p:spPr>
          <a:xfrm>
            <a:off x="9502849" y="1766685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+1Z</a:t>
            </a:r>
          </a:p>
        </p:txBody>
      </p:sp>
    </p:spTree>
    <p:extLst>
      <p:ext uri="{BB962C8B-B14F-4D97-AF65-F5344CB8AC3E}">
        <p14:creationId xmlns:p14="http://schemas.microsoft.com/office/powerpoint/2010/main" val="3731041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CCC74-C0CD-48C0-8966-4BE281335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NDC API DIFFERENCES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CAD57-21E4-4755-9363-CB3F6B6E1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Vulkan</a:t>
            </a:r>
          </a:p>
          <a:p>
            <a:pPr lvl="1"/>
            <a:r>
              <a:rPr lang="en-US" dirty="0"/>
              <a:t>Left side -1x, Right side +1x, Top -1y, Bottom +1y, Near +0z, Far +1z</a:t>
            </a:r>
          </a:p>
          <a:p>
            <a:r>
              <a:rPr lang="en-US" dirty="0">
                <a:solidFill>
                  <a:srgbClr val="00B0F0"/>
                </a:solidFill>
              </a:rPr>
              <a:t>Direct3D11 </a:t>
            </a:r>
            <a:r>
              <a:rPr lang="en-US" dirty="0"/>
              <a:t>&amp;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>
                <a:solidFill>
                  <a:srgbClr val="00B050"/>
                </a:solidFill>
              </a:rPr>
              <a:t>12</a:t>
            </a:r>
          </a:p>
          <a:p>
            <a:pPr lvl="1"/>
            <a:r>
              <a:rPr lang="en-US" dirty="0"/>
              <a:t>Left side -1x, Right side +1x, Top +1y, Bottom -1y, Near +0z, Far +1z</a:t>
            </a:r>
          </a:p>
          <a:p>
            <a:r>
              <a:rPr lang="en-US" dirty="0">
                <a:solidFill>
                  <a:srgbClr val="7030A0"/>
                </a:solidFill>
              </a:rPr>
              <a:t>OpenGL</a:t>
            </a:r>
          </a:p>
          <a:p>
            <a:pPr lvl="1"/>
            <a:r>
              <a:rPr lang="en-US" dirty="0"/>
              <a:t>Left side -1x, Right side +1x, Top +1y, Bottom -1y, Near +1z, Far -1z </a:t>
            </a:r>
          </a:p>
        </p:txBody>
      </p:sp>
    </p:spTree>
    <p:extLst>
      <p:ext uri="{BB962C8B-B14F-4D97-AF65-F5344CB8AC3E}">
        <p14:creationId xmlns:p14="http://schemas.microsoft.com/office/powerpoint/2010/main" val="42293292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1329</TotalTime>
  <Words>996</Words>
  <Application>Microsoft Office PowerPoint</Application>
  <PresentationFormat>Widescreen</PresentationFormat>
  <Paragraphs>108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Tw Cen MT</vt:lpstr>
      <vt:lpstr>Circuit</vt:lpstr>
      <vt:lpstr>Using graphics hardware</vt:lpstr>
      <vt:lpstr>The graphics processing unit (GPU)</vt:lpstr>
      <vt:lpstr>Visualizing games</vt:lpstr>
      <vt:lpstr>GPU Abstraction API OPTIONS</vt:lpstr>
      <vt:lpstr>API OPTIONS CONTINUED</vt:lpstr>
      <vt:lpstr>GRAPHICS API Commonalities</vt:lpstr>
      <vt:lpstr>API Pipelines (the graphics pipeline)</vt:lpstr>
      <vt:lpstr>RASTERIZATION HAPPENS IN NDC</vt:lpstr>
      <vt:lpstr>NDC API DIFFERENCES</vt:lpstr>
      <vt:lpstr>Geometry submission: VULKAN</vt:lpstr>
      <vt:lpstr>Geometry submission: DIRECT3D11</vt:lpstr>
      <vt:lpstr>The rule of three</vt:lpstr>
      <vt:lpstr>gateware</vt:lpstr>
      <vt:lpstr>C++11  single header platform abstraction library </vt:lpstr>
      <vt:lpstr>PowerPoint Presentation</vt:lpstr>
      <vt:lpstr>CMAKE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graphics hardware</dc:title>
  <dc:creator>Lari Norri</dc:creator>
  <cp:lastModifiedBy>Lari Norri</cp:lastModifiedBy>
  <cp:revision>28</cp:revision>
  <dcterms:created xsi:type="dcterms:W3CDTF">2021-08-29T16:51:40Z</dcterms:created>
  <dcterms:modified xsi:type="dcterms:W3CDTF">2021-10-25T15:57:09Z</dcterms:modified>
</cp:coreProperties>
</file>

<file path=docProps/thumbnail.jpeg>
</file>